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" charset="1" panose="020B0503030202020304"/>
      <p:regular r:id="rId10"/>
    </p:embeddedFont>
    <p:embeddedFont>
      <p:font typeface="Clear Sans Bold" charset="1" panose="020B0803030202020304"/>
      <p:regular r:id="rId11"/>
    </p:embeddedFont>
    <p:embeddedFont>
      <p:font typeface="Clear Sans Italics" charset="1" panose="020B0503030202090304"/>
      <p:regular r:id="rId12"/>
    </p:embeddedFont>
    <p:embeddedFont>
      <p:font typeface="Clear Sans Bold Italics" charset="1" panose="020B0803030202090304"/>
      <p:regular r:id="rId13"/>
    </p:embeddedFont>
    <p:embeddedFont>
      <p:font typeface="Clear Sans Thin" charset="1" panose="020B0203030202020304"/>
      <p:regular r:id="rId14"/>
    </p:embeddedFont>
    <p:embeddedFont>
      <p:font typeface="Clear Sans Light" charset="1" panose="020B0303030202020304"/>
      <p:regular r:id="rId15"/>
    </p:embeddedFont>
    <p:embeddedFont>
      <p:font typeface="Clear Sans Medium" charset="1" panose="020B0603030202020304"/>
      <p:regular r:id="rId16"/>
    </p:embeddedFont>
    <p:embeddedFont>
      <p:font typeface="Clear Sans Medium Italics" charset="1" panose="020B06030302020903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Foz5oevsY.mp4" Type="http://schemas.openxmlformats.org/officeDocument/2006/relationships/video"/><Relationship Id="rId4" Target="../media/VAFoz5oevsY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339900" y="1264426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3" y="5591583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6856009"/>
          <a:ext cx="7938476" cy="3430991"/>
        </p:xfrm>
        <a:graphic>
          <a:graphicData uri="http://schemas.openxmlformats.org/drawingml/2006/table">
            <a:tbl>
              <a:tblPr/>
              <a:tblGrid>
                <a:gridCol w="4563507"/>
                <a:gridCol w="3374969"/>
              </a:tblGrid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Vo Dinh Dat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20214890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Tran Quoc 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20210179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Nguyen Minh Cuong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20210140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7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Hoang Thanh Dat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2B4B82"/>
                          </a:solidFill>
                          <a:latin typeface="Clear Sans Bold"/>
                        </a:rPr>
                        <a:t>20214899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9144000" y="2119442"/>
            <a:ext cx="8217084" cy="6236562"/>
            <a:chOff x="0" y="0"/>
            <a:chExt cx="10956112" cy="83154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368999"/>
              <a:ext cx="10956112" cy="5512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2B4B82"/>
                  </a:solidFill>
                  <a:latin typeface="Clear Sans Bold"/>
                </a:rPr>
                <a:t>Interactive simulation </a:t>
              </a:r>
              <a:r>
                <a:rPr lang="en-US" sz="8000">
                  <a:solidFill>
                    <a:srgbClr val="2B4B82"/>
                  </a:solidFill>
                  <a:latin typeface="Clear Sans Bold"/>
                </a:rPr>
                <a:t>of the composition of forces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95611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OOP.DSAI.2022.05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563787"/>
              <a:ext cx="1095611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789065" y="8037841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39" y="0"/>
                </a:lnTo>
                <a:lnTo>
                  <a:pt x="3144039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4629" y="2047876"/>
            <a:ext cx="12538741" cy="6191248"/>
          </a:xfrm>
          <a:custGeom>
            <a:avLst/>
            <a:gdLst/>
            <a:ahLst/>
            <a:cxnLst/>
            <a:rect r="r" b="b" t="t" l="l"/>
            <a:pathLst>
              <a:path h="6191248" w="12538741">
                <a:moveTo>
                  <a:pt x="0" y="0"/>
                </a:moveTo>
                <a:lnTo>
                  <a:pt x="12538742" y="0"/>
                </a:lnTo>
                <a:lnTo>
                  <a:pt x="12538742" y="6191248"/>
                </a:lnTo>
                <a:lnTo>
                  <a:pt x="0" y="619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Aggregation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427634"/>
            <a:ext cx="18288000" cy="859366"/>
            <a:chOff x="0" y="0"/>
            <a:chExt cx="13796730" cy="648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96730" cy="648318"/>
            </a:xfrm>
            <a:custGeom>
              <a:avLst/>
              <a:gdLst/>
              <a:ahLst/>
              <a:cxnLst/>
              <a:rect r="r" b="b" t="t" l="l"/>
              <a:pathLst>
                <a:path h="648318" w="13796730">
                  <a:moveTo>
                    <a:pt x="0" y="0"/>
                  </a:moveTo>
                  <a:lnTo>
                    <a:pt x="13796730" y="0"/>
                  </a:lnTo>
                  <a:lnTo>
                    <a:pt x="13796730" y="648318"/>
                  </a:lnTo>
                  <a:lnTo>
                    <a:pt x="0" y="648318"/>
                  </a:lnTo>
                  <a:close/>
                </a:path>
              </a:pathLst>
            </a:custGeom>
            <a:solidFill>
              <a:srgbClr val="FDFDCC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2B4B82"/>
                  </a:solidFill>
                  <a:latin typeface="Clear Sans Bold"/>
                </a:rPr>
                <a:t>Link:https://youtu.be/w3Njpvw7YUY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75274" y="1028700"/>
            <a:ext cx="14537453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39030" y="7296549"/>
          <a:ext cx="16312146" cy="2647950"/>
        </p:xfrm>
        <a:graphic>
          <a:graphicData uri="http://schemas.openxmlformats.org/drawingml/2006/table">
            <a:tbl>
              <a:tblPr/>
              <a:tblGrid>
                <a:gridCol w="16312146"/>
              </a:tblGrid>
              <a:tr h="170016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400"/>
                        </a:lnSpc>
                        <a:defRPr/>
                      </a:pPr>
                      <a:r>
                        <a:rPr lang="en-US" sz="6000">
                          <a:solidFill>
                            <a:srgbClr val="F7B4A7"/>
                          </a:solidFill>
                          <a:latin typeface="Clear Sans Bold"/>
                        </a:rPr>
                        <a:t>Problem Statement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7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BUILD A SIMPLE INTERACTIVE SIMULATION APPLICATION 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for demonstrating Newton’s laws of motion</a:t>
                      </a:r>
                      <a:r>
                        <a:rPr lang="en-US" sz="2400">
                          <a:solidFill>
                            <a:srgbClr val="94DDDE"/>
                          </a:solidFill>
                          <a:latin typeface="Clear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123945" y="575094"/>
            <a:ext cx="12040109" cy="6490106"/>
          </a:xfrm>
          <a:custGeom>
            <a:avLst/>
            <a:gdLst/>
            <a:ahLst/>
            <a:cxnLst/>
            <a:rect r="r" b="b" t="t" l="l"/>
            <a:pathLst>
              <a:path h="6490106" w="12040109">
                <a:moveTo>
                  <a:pt x="0" y="0"/>
                </a:moveTo>
                <a:lnTo>
                  <a:pt x="12040110" y="0"/>
                </a:lnTo>
                <a:lnTo>
                  <a:pt x="12040110" y="6490106"/>
                </a:lnTo>
                <a:lnTo>
                  <a:pt x="0" y="649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9416" y="1028700"/>
            <a:ext cx="14389167" cy="8834279"/>
          </a:xfrm>
          <a:custGeom>
            <a:avLst/>
            <a:gdLst/>
            <a:ahLst/>
            <a:cxnLst/>
            <a:rect r="r" b="b" t="t" l="l"/>
            <a:pathLst>
              <a:path h="8834279" w="14389167">
                <a:moveTo>
                  <a:pt x="0" y="0"/>
                </a:moveTo>
                <a:lnTo>
                  <a:pt x="14389168" y="0"/>
                </a:lnTo>
                <a:lnTo>
                  <a:pt x="14389168" y="8834279"/>
                </a:lnTo>
                <a:lnTo>
                  <a:pt x="0" y="883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725"/>
            <a:ext cx="18288000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Use-case Diagram </a:t>
            </a:r>
          </a:p>
          <a:p>
            <a:pPr>
              <a:lnSpc>
                <a:spcPts val="671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94623" y="-311774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39" y="0"/>
                </a:lnTo>
                <a:lnTo>
                  <a:pt x="3144039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527870" y="7700858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806" y="2182003"/>
            <a:ext cx="15970494" cy="7341807"/>
          </a:xfrm>
          <a:custGeom>
            <a:avLst/>
            <a:gdLst/>
            <a:ahLst/>
            <a:cxnLst/>
            <a:rect r="r" b="b" t="t" l="l"/>
            <a:pathLst>
              <a:path h="7341807" w="15970494">
                <a:moveTo>
                  <a:pt x="0" y="0"/>
                </a:moveTo>
                <a:lnTo>
                  <a:pt x="15970494" y="0"/>
                </a:lnTo>
                <a:lnTo>
                  <a:pt x="15970494" y="7341807"/>
                </a:lnTo>
                <a:lnTo>
                  <a:pt x="0" y="7341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7" t="-5006" r="-1130" b="-24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General class diagram </a:t>
            </a:r>
          </a:p>
          <a:p>
            <a:pPr algn="ctr">
              <a:lnSpc>
                <a:spcPts val="9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9115" y="1203668"/>
            <a:ext cx="11729770" cy="8379013"/>
          </a:xfrm>
          <a:custGeom>
            <a:avLst/>
            <a:gdLst/>
            <a:ahLst/>
            <a:cxnLst/>
            <a:rect r="r" b="b" t="t" l="l"/>
            <a:pathLst>
              <a:path h="8379013" w="11729770">
                <a:moveTo>
                  <a:pt x="0" y="0"/>
                </a:moveTo>
                <a:lnTo>
                  <a:pt x="11729770" y="0"/>
                </a:lnTo>
                <a:lnTo>
                  <a:pt x="11729770" y="8379013"/>
                </a:lnTo>
                <a:lnTo>
                  <a:pt x="0" y="8379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t="-4058" r="-1136" b="-36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Model diagram </a:t>
            </a:r>
          </a:p>
          <a:p>
            <a:pPr algn="ctr">
              <a:lnSpc>
                <a:spcPts val="9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7994873"/>
            <a:ext cx="1913988" cy="2298458"/>
          </a:xfrm>
          <a:custGeom>
            <a:avLst/>
            <a:gdLst/>
            <a:ahLst/>
            <a:cxnLst/>
            <a:rect r="r" b="b" t="t" l="l"/>
            <a:pathLst>
              <a:path h="2298458" w="1913988">
                <a:moveTo>
                  <a:pt x="0" y="0"/>
                </a:moveTo>
                <a:lnTo>
                  <a:pt x="1913988" y="0"/>
                </a:lnTo>
                <a:lnTo>
                  <a:pt x="1913988" y="2298458"/>
                </a:lnTo>
                <a:lnTo>
                  <a:pt x="0" y="229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28803" y="8829200"/>
            <a:ext cx="2130348" cy="1464130"/>
          </a:xfrm>
          <a:custGeom>
            <a:avLst/>
            <a:gdLst/>
            <a:ahLst/>
            <a:cxnLst/>
            <a:rect r="r" b="b" t="t" l="l"/>
            <a:pathLst>
              <a:path h="1464130" w="2130348">
                <a:moveTo>
                  <a:pt x="0" y="0"/>
                </a:moveTo>
                <a:lnTo>
                  <a:pt x="2130348" y="0"/>
                </a:lnTo>
                <a:lnTo>
                  <a:pt x="2130348" y="1464131"/>
                </a:lnTo>
                <a:lnTo>
                  <a:pt x="0" y="1464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8518" y="590550"/>
            <a:ext cx="689396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4B82"/>
                </a:solidFill>
                <a:latin typeface="Clear Sans Bold"/>
              </a:rPr>
              <a:t>Object diagram 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58203" y="-1872803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1" y="0"/>
                </a:lnTo>
                <a:lnTo>
                  <a:pt x="67556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6003" y="590550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2459" y="2100938"/>
            <a:ext cx="6607172" cy="7422872"/>
          </a:xfrm>
          <a:custGeom>
            <a:avLst/>
            <a:gdLst/>
            <a:ahLst/>
            <a:cxnLst/>
            <a:rect r="r" b="b" t="t" l="l"/>
            <a:pathLst>
              <a:path h="7422872" w="6607172">
                <a:moveTo>
                  <a:pt x="0" y="0"/>
                </a:moveTo>
                <a:lnTo>
                  <a:pt x="6607172" y="0"/>
                </a:lnTo>
                <a:lnTo>
                  <a:pt x="6607172" y="7422872"/>
                </a:lnTo>
                <a:lnTo>
                  <a:pt x="0" y="74228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32" t="-5143" r="-1707" b="-23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93439" y="4854109"/>
            <a:ext cx="6574544" cy="4209013"/>
          </a:xfrm>
          <a:custGeom>
            <a:avLst/>
            <a:gdLst/>
            <a:ahLst/>
            <a:cxnLst/>
            <a:rect r="r" b="b" t="t" l="l"/>
            <a:pathLst>
              <a:path h="4209013" w="6574544">
                <a:moveTo>
                  <a:pt x="0" y="0"/>
                </a:moveTo>
                <a:lnTo>
                  <a:pt x="6574544" y="0"/>
                </a:lnTo>
                <a:lnTo>
                  <a:pt x="6574544" y="4209013"/>
                </a:lnTo>
                <a:lnTo>
                  <a:pt x="0" y="4209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95" t="-22166" r="-5100" b="-759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5399" y="3351064"/>
            <a:ext cx="7310624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>
                <a:solidFill>
                  <a:srgbClr val="2B4B82"/>
                </a:solidFill>
                <a:latin typeface="Clear Sans Bold"/>
              </a:rPr>
              <a:t>Surface</a:t>
            </a:r>
            <a:r>
              <a:rPr lang="en-US" sz="6399">
                <a:solidFill>
                  <a:srgbClr val="2B4B82"/>
                </a:solidFill>
                <a:latin typeface="Clear Sans Bold"/>
              </a:rPr>
              <a:t> diagram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1607" y="1219200"/>
            <a:ext cx="9184785" cy="8385399"/>
          </a:xfrm>
          <a:custGeom>
            <a:avLst/>
            <a:gdLst/>
            <a:ahLst/>
            <a:cxnLst/>
            <a:rect r="r" b="b" t="t" l="l"/>
            <a:pathLst>
              <a:path h="8385399" w="9184785">
                <a:moveTo>
                  <a:pt x="0" y="0"/>
                </a:moveTo>
                <a:lnTo>
                  <a:pt x="9184786" y="0"/>
                </a:lnTo>
                <a:lnTo>
                  <a:pt x="9184786" y="8385399"/>
                </a:lnTo>
                <a:lnTo>
                  <a:pt x="0" y="8385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0" t="-4773" r="-2393" b="-21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Force diagram </a:t>
            </a:r>
          </a:p>
          <a:p>
            <a:pPr algn="ctr">
              <a:lnSpc>
                <a:spcPts val="96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55521" y="7937434"/>
            <a:ext cx="2332479" cy="2349566"/>
          </a:xfrm>
          <a:custGeom>
            <a:avLst/>
            <a:gdLst/>
            <a:ahLst/>
            <a:cxnLst/>
            <a:rect r="r" b="b" t="t" l="l"/>
            <a:pathLst>
              <a:path h="2349566" w="2332479">
                <a:moveTo>
                  <a:pt x="0" y="0"/>
                </a:moveTo>
                <a:lnTo>
                  <a:pt x="2332479" y="0"/>
                </a:lnTo>
                <a:lnTo>
                  <a:pt x="2332479" y="2349566"/>
                </a:lnTo>
                <a:lnTo>
                  <a:pt x="0" y="234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861316"/>
            <a:ext cx="5808704" cy="4239271"/>
          </a:xfrm>
          <a:custGeom>
            <a:avLst/>
            <a:gdLst/>
            <a:ahLst/>
            <a:cxnLst/>
            <a:rect r="r" b="b" t="t" l="l"/>
            <a:pathLst>
              <a:path h="4239271" w="5808704">
                <a:moveTo>
                  <a:pt x="0" y="0"/>
                </a:moveTo>
                <a:lnTo>
                  <a:pt x="5808704" y="0"/>
                </a:lnTo>
                <a:lnTo>
                  <a:pt x="5808704" y="4239271"/>
                </a:lnTo>
                <a:lnTo>
                  <a:pt x="0" y="4239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590004"/>
            <a:ext cx="5808704" cy="3500683"/>
          </a:xfrm>
          <a:custGeom>
            <a:avLst/>
            <a:gdLst/>
            <a:ahLst/>
            <a:cxnLst/>
            <a:rect r="r" b="b" t="t" l="l"/>
            <a:pathLst>
              <a:path h="3500683" w="5808704">
                <a:moveTo>
                  <a:pt x="0" y="0"/>
                </a:moveTo>
                <a:lnTo>
                  <a:pt x="5808704" y="0"/>
                </a:lnTo>
                <a:lnTo>
                  <a:pt x="5808704" y="3500682"/>
                </a:lnTo>
                <a:lnTo>
                  <a:pt x="0" y="350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Inheritance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80479"/>
            <a:ext cx="602802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B4B82"/>
                </a:solidFill>
                <a:latin typeface="Clear Sans Bold"/>
              </a:rPr>
              <a:t>Cube and Cylinder 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B4B82"/>
                </a:solidFill>
                <a:latin typeface="Clear Sans Bold"/>
              </a:rPr>
              <a:t>inherit from MainObject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8024" y="5861316"/>
            <a:ext cx="8181474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Clear Sans Bold"/>
              </a:rPr>
              <a:t>Force inherit from Vector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B4B82"/>
                </a:solidFill>
                <a:latin typeface="Clear Sans Bold"/>
              </a:rPr>
              <a:t>Applied forces and Friction forces inherit from Force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9525"/>
            <a:ext cx="182880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2B4B82"/>
                </a:solidFill>
                <a:latin typeface="Clear Sans Bold"/>
              </a:rPr>
              <a:t>Polymorphism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24025"/>
            <a:ext cx="16230600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>
                <a:solidFill>
                  <a:srgbClr val="2B4B82"/>
                </a:solidFill>
                <a:latin typeface="Clear Sans Bold"/>
              </a:rPr>
              <a:t>Object Polymorphism 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2B4B82"/>
                </a:solidFill>
                <a:latin typeface="Clear Sans"/>
              </a:rPr>
              <a:t>Polymorphism allows enable code that operates on MainObject objects to be reused and applied to objects of Cube and Cylinder class.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2B4B82"/>
                </a:solidFill>
                <a:latin typeface="Clear Sans Bold"/>
              </a:rPr>
              <a:t>Method Polymorphism</a:t>
            </a: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2B4B82"/>
                </a:solidFill>
                <a:latin typeface="Clear Sans"/>
              </a:rPr>
              <a:t>Method applyForceInTime behave differently in MainObject, Cylinder and ForceSimulation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95925"/>
            <a:ext cx="8477830" cy="379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ForceSimulation: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getMainObject().applyForceInTime(getNetForce(), getFrictionForce(), 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</a:pPr>
          </a:p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MainObject: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applyForceInTime(Force netforce, Force fForce, 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updateAcceleration(netforce.getMagnitude());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updatePosition(t);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 updateVelocity(t);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14503" y="5495925"/>
            <a:ext cx="8673497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>
                <a:solidFill>
                  <a:srgbClr val="2B4B82"/>
                </a:solidFill>
                <a:latin typeface="Clear Sans Bold"/>
              </a:rPr>
              <a:t>In Cylinder: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public void applyForceInTime(Force netforce, Force fForce, double t) {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updateAcceleration(netforce.getMagnitude());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updatePosition(t);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updateVelocity(t);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updateAngularPos(t);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    updateAngularVel(-fForce.getMagnitude(), t);</a:t>
            </a:r>
          </a:p>
          <a:p>
            <a:pPr>
              <a:lnSpc>
                <a:spcPts val="2400"/>
              </a:lnSpc>
            </a:pPr>
            <a:r>
              <a:rPr lang="en-US" sz="2000">
                <a:solidFill>
                  <a:srgbClr val="2B4B82"/>
                </a:solidFill>
                <a:latin typeface="Clear Sans"/>
              </a:rPr>
              <a:t> }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DAFoloDSl3o</dc:identifier>
  <dcterms:modified xsi:type="dcterms:W3CDTF">2011-08-01T06:04:30Z</dcterms:modified>
  <cp:revision>1</cp:revision>
  <dc:title>OOP_Presentation</dc:title>
</cp:coreProperties>
</file>